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7" r:id="rId2"/>
    <p:sldId id="267" r:id="rId3"/>
    <p:sldId id="268" r:id="rId4"/>
    <p:sldId id="259" r:id="rId5"/>
    <p:sldId id="272" r:id="rId6"/>
    <p:sldId id="266" r:id="rId7"/>
    <p:sldId id="271" r:id="rId8"/>
    <p:sldId id="291" r:id="rId9"/>
    <p:sldId id="292" r:id="rId10"/>
    <p:sldId id="273" r:id="rId11"/>
    <p:sldId id="288" r:id="rId12"/>
    <p:sldId id="265" r:id="rId13"/>
    <p:sldId id="294" r:id="rId14"/>
    <p:sldId id="276" r:id="rId15"/>
    <p:sldId id="295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jpeg>
</file>

<file path=ppt/media/image11.jpg>
</file>

<file path=ppt/media/image12.gif>
</file>

<file path=ppt/media/image13.jpg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8D7FD4-EB2A-4DC8-B93F-C6DFD747F4F4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E76021-A72F-461E-836D-6FBBBCD30A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095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5319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0045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1470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777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IN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3892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7466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7720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3893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1942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976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3109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EFE1905-154E-42E9-B897-C17C90111939}" type="datetimeFigureOut">
              <a:rPr lang="en-IN" smtClean="0"/>
              <a:t>28-06-2022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3ADAC994-F7DD-414C-838B-3245917C05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36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hyperlink" Target="https://simple.wikipedia.org/w/index.php?title=Handbell&amp;action=edit&amp;redlink=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RPANET" TargetMode="External"/><Relationship Id="rId7" Type="http://schemas.openxmlformats.org/officeDocument/2006/relationships/image" Target="../media/image5.png"/><Relationship Id="rId2" Type="http://schemas.openxmlformats.org/officeDocument/2006/relationships/hyperlink" Target="https://en.wikipedia.org/wiki/Time-shar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gif"/><Relationship Id="rId5" Type="http://schemas.openxmlformats.org/officeDocument/2006/relationships/hyperlink" Target="https://en.wikipedia.org/wiki/Simple_Mail_Transfer_Protocol" TargetMode="External"/><Relationship Id="rId4" Type="http://schemas.openxmlformats.org/officeDocument/2006/relationships/hyperlink" Target="https://en.wikipedia.org/wiki/Software_portability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1BB6F5-5C17-4AE7-8E34-CB03B4503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2DA6BB4-8B7F-46B0-9447-6DBC1D0AE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" y="1286540"/>
            <a:ext cx="11384280" cy="3110235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Evolution of</a:t>
            </a:r>
            <a:br>
              <a:rPr lang="en-US" sz="2400" dirty="0"/>
            </a:br>
            <a:r>
              <a:rPr lang="en-US" sz="2400" dirty="0"/>
              <a:t>Communication Technology from</a:t>
            </a:r>
            <a:br>
              <a:rPr lang="en-US" sz="2400" dirty="0"/>
            </a:br>
            <a:r>
              <a:rPr lang="en-US" sz="2400" dirty="0"/>
              <a:t>Ancient Times to Modern Times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1" dirty="0"/>
              <a:t>by</a:t>
            </a:r>
            <a:br>
              <a:rPr lang="en-US" sz="2400" dirty="0"/>
            </a:br>
            <a:r>
              <a:rPr lang="en-US" sz="2400" b="1" dirty="0"/>
              <a:t>NARENDER KESWANI [24]</a:t>
            </a:r>
            <a:endParaRPr lang="en-IN" sz="24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F62244-4EF3-488A-A96B-A3B6E44F93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3" t="30233" r="3589" b="34492"/>
          <a:stretch/>
        </p:blipFill>
        <p:spPr>
          <a:xfrm>
            <a:off x="674239" y="4064337"/>
            <a:ext cx="10249787" cy="241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17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21446C-096C-4624-8FE6-4A8CC1927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Marathon Man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FEEBF7-1813-4C7B-2535-FE47D4B28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315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921846" y="523179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Marathon Man</a:t>
            </a:r>
            <a:endParaRPr lang="en-IN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DA883A-FE40-4202-95F1-A4F3B3B0E4B9}"/>
              </a:ext>
            </a:extLst>
          </p:cNvPr>
          <p:cNvSpPr txBox="1"/>
          <p:nvPr/>
        </p:nvSpPr>
        <p:spPr>
          <a:xfrm>
            <a:off x="380940" y="1608463"/>
            <a:ext cx="57778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530 BC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Humans used to go to different places themselves to deliver a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People used to run miles to send message and announcements such as winning a war.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564" y="1608463"/>
            <a:ext cx="5681914" cy="35552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83F5C8C-8AA9-3EBC-A193-5EBFC2EDB7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2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4B473-FCE4-4B9E-AFE1-89A310DCA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59149" y="194755"/>
            <a:ext cx="6473701" cy="6473701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Mail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5CADDB-A77E-AA37-550B-E0349FF7DA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148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74B473-FCE4-4B9E-AFE1-89A310DCA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59596" y="1963028"/>
            <a:ext cx="2937156" cy="2937156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860398" y="55623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Mail</a:t>
            </a:r>
            <a:endParaRPr lang="en-IN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7BC2BF-B913-4BF0-A411-30E0CC9737DB}"/>
              </a:ext>
            </a:extLst>
          </p:cNvPr>
          <p:cNvSpPr txBox="1"/>
          <p:nvPr/>
        </p:nvSpPr>
        <p:spPr>
          <a:xfrm>
            <a:off x="1045029" y="1877030"/>
            <a:ext cx="505097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first documented use of organized courier service is in Egypt in 2400 B.C., where Pharaohs used couriers to send out decrees throughout the territory of the State.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earliest surviving piece of mail is also Egyptian, which dates back to 255 BC.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46691-85BD-DBE8-0F72-B3F17F8341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01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53EB52-2A76-4A74-B1BE-97CFDE144C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748" y="0"/>
            <a:ext cx="4380503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</a:t>
            </a:r>
            <a:r>
              <a:rPr lang="en-IN" sz="2800" dirty="0" err="1"/>
              <a:t>ellman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BAB905-852E-9E11-586D-7DAD07D07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680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860398" y="55623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</a:t>
            </a:r>
            <a:r>
              <a:rPr lang="en-IN" sz="2800" dirty="0" err="1"/>
              <a:t>ellman</a:t>
            </a:r>
            <a:endParaRPr lang="en-IN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7BC2BF-B913-4BF0-A411-30E0CC9737DB}"/>
              </a:ext>
            </a:extLst>
          </p:cNvPr>
          <p:cNvSpPr txBox="1"/>
          <p:nvPr/>
        </p:nvSpPr>
        <p:spPr>
          <a:xfrm>
            <a:off x="348343" y="766733"/>
            <a:ext cx="5747657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Bellman , also called as town crier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A </a:t>
            </a:r>
            <a:r>
              <a:rPr lang="en-IN" sz="2000" b="1" dirty="0"/>
              <a:t>town crier</a:t>
            </a:r>
            <a:r>
              <a:rPr lang="en-IN" sz="2000" dirty="0"/>
              <a:t> is a person who make public announcements in the streets. They carry a </a:t>
            </a:r>
            <a:r>
              <a:rPr lang="en-IN" sz="2000" dirty="0">
                <a:hlinkClick r:id="rId2" tooltip="Handbell (not yet started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handbell</a:t>
            </a:r>
            <a:r>
              <a:rPr lang="en-IN" sz="2000" dirty="0"/>
              <a:t> to make a loud noise and they shout the words.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They carry a handbell to attract people's attention, as they shout the words "Oyez, Oyez, Oyez!" before making their announcements. The word "Oyez" means "hear ye,“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In many parts of India, the village crier traditionally carried a rustic drum to call public attention, following up with the message. The message had a typical flow, starting with "people of (...) village, the headman would like to announce that..." followed by the message.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3979DA-DC41-49C0-9872-B2A52A13DB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0118" y="705763"/>
            <a:ext cx="3478900" cy="54464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3AD3C1-217E-AC47-7912-6754DFDC92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962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3447E8B5-2D71-4AE6-A43F-C2F57A7F2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72893" y="317"/>
            <a:ext cx="6846213" cy="6846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</a:t>
            </a:r>
            <a:r>
              <a:rPr lang="en-IN" sz="2800" dirty="0" err="1"/>
              <a:t>aper</a:t>
            </a:r>
            <a:r>
              <a:rPr lang="en-IN" sz="2800" dirty="0"/>
              <a:t>(Newspaper)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99D4F7-41EA-4991-C079-D20661B3A2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612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860398" y="55623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</a:t>
            </a:r>
            <a:r>
              <a:rPr lang="en-IN" sz="2800" dirty="0" err="1"/>
              <a:t>aper</a:t>
            </a:r>
            <a:r>
              <a:rPr lang="en-IN" sz="2800" dirty="0"/>
              <a:t>(Newspaper)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7BC2BF-B913-4BF0-A411-30E0CC9737DB}"/>
              </a:ext>
            </a:extLst>
          </p:cNvPr>
          <p:cNvSpPr txBox="1"/>
          <p:nvPr/>
        </p:nvSpPr>
        <p:spPr>
          <a:xfrm>
            <a:off x="521171" y="2437296"/>
            <a:ext cx="50509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modern newspaper is a European invention.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oldest direct ancestors of the modern newspaper were the handwritten news sheets that circulated widely in Venice as early as 1566. 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522FB6D1-0BA8-4FF6-B794-B139AA77F0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10231" y="1730830"/>
            <a:ext cx="3167258" cy="3167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D4ADA4-EC69-757B-8CEE-03BC498E9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790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7E0FB4-86DF-4410-9FDC-BE79AF3662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13532" y="946532"/>
            <a:ext cx="5911467" cy="5911467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Telephone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3D3FB3-49AD-573C-06AF-F5F862A9A6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816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860398" y="55623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Telephone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51EB86-03F0-49AA-945C-E5F2EDDA9D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76566" y="1907722"/>
            <a:ext cx="3086100" cy="3086100"/>
          </a:xfrm>
          <a:prstGeom prst="rect">
            <a:avLst/>
          </a:prstGeom>
        </p:spPr>
      </p:pic>
      <p:sp>
        <p:nvSpPr>
          <p:cNvPr id="6" name="TextBox 1048710">
            <a:extLst>
              <a:ext uri="{FF2B5EF4-FFF2-40B4-BE49-F238E27FC236}">
                <a16:creationId xmlns:a16="http://schemas.microsoft.com/office/drawing/2014/main" id="{DC0E4FDA-47CA-4EEC-A3CB-51C45DE263A6}"/>
              </a:ext>
            </a:extLst>
          </p:cNvPr>
          <p:cNvSpPr txBox="1"/>
          <p:nvPr/>
        </p:nvSpPr>
        <p:spPr>
          <a:xfrm>
            <a:off x="631370" y="2059395"/>
            <a:ext cx="4572000" cy="4401205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/>
              <a:buChar char="•"/>
            </a:pPr>
            <a:r>
              <a:rPr lang="en-US" sz="2800" i="0" dirty="0">
                <a:solidFill>
                  <a:srgbClr val="202124"/>
                </a:solidFill>
                <a:effectLst/>
              </a:rPr>
              <a:t>Antonio </a:t>
            </a:r>
            <a:r>
              <a:rPr lang="en-US" sz="2800" i="0" dirty="0" err="1">
                <a:solidFill>
                  <a:srgbClr val="202124"/>
                </a:solidFill>
                <a:effectLst/>
              </a:rPr>
              <a:t>Meucci</a:t>
            </a:r>
            <a:r>
              <a:rPr lang="en-US" sz="2800" i="0" dirty="0">
                <a:solidFill>
                  <a:srgbClr val="202124"/>
                </a:solidFill>
                <a:effectLst/>
              </a:rPr>
              <a:t>, 1854, constructed telephone-like devices. Alexander Graham Bell was awarded the first U.S. patent for the invention of the telephone in 1876. </a:t>
            </a:r>
            <a:endParaRPr lang="en-IN" sz="2800" dirty="0">
              <a:solidFill>
                <a:srgbClr val="000000"/>
              </a:solidFill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</a:rPr>
              <a:t>The</a:t>
            </a:r>
            <a:r>
              <a:rPr lang="en-IN" sz="2800" dirty="0">
                <a:solidFill>
                  <a:srgbClr val="000000"/>
                </a:solidFill>
              </a:rPr>
              <a:t> impact of telephone on business.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864EB9-B885-3EB8-57ED-AC1B126C7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7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F33CA9-B237-461B-8BF9-73B9D0080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F4322A4-DB09-473B-BC1E-352979199343}"/>
              </a:ext>
            </a:extLst>
          </p:cNvPr>
          <p:cNvSpPr txBox="1">
            <a:spLocks/>
          </p:cNvSpPr>
          <p:nvPr/>
        </p:nvSpPr>
        <p:spPr>
          <a:xfrm>
            <a:off x="1977160" y="867772"/>
            <a:ext cx="3041408" cy="8576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Communication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22A5B0-1BAF-FE06-7BD7-39152B56ED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443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9EFAFE-55D0-4E0D-B2DF-6463B50FC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TV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94AFBA-D69C-9003-6654-14E2645714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860398" y="55623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TV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39762A-02A6-4843-A0CC-6FDB3FD4F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84504" y="1641022"/>
            <a:ext cx="3575957" cy="3575957"/>
          </a:xfrm>
          <a:prstGeom prst="rect">
            <a:avLst/>
          </a:prstGeom>
        </p:spPr>
      </p:pic>
      <p:sp>
        <p:nvSpPr>
          <p:cNvPr id="6" name="TextBox 1">
            <a:extLst>
              <a:ext uri="{FF2B5EF4-FFF2-40B4-BE49-F238E27FC236}">
                <a16:creationId xmlns:a16="http://schemas.microsoft.com/office/drawing/2014/main" id="{FA10B092-E48B-4101-9CC1-698950016654}"/>
              </a:ext>
            </a:extLst>
          </p:cNvPr>
          <p:cNvSpPr txBox="1"/>
          <p:nvPr/>
        </p:nvSpPr>
        <p:spPr>
          <a:xfrm>
            <a:off x="255948" y="3013502"/>
            <a:ext cx="50509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400" i="0" dirty="0">
                <a:solidFill>
                  <a:srgbClr val="202124"/>
                </a:solidFill>
                <a:effectLst/>
              </a:rPr>
              <a:t>Electronic television was first successfully demonstrated in San Francisco on Sept. 7, 1927. The system was designed by Philo Taylor Farnsworth</a:t>
            </a:r>
            <a:br>
              <a:rPr lang="en-IN" sz="24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</a:br>
            <a:endParaRPr lang="en-IN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005260-CA9D-D548-B711-11A55D4CA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342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948FD5-5BFB-46A3-90AA-A8E41D5D5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63202" y="0"/>
            <a:ext cx="6865595" cy="6865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E-Mail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6EA172-4DA7-7482-BAFD-F4842FC54E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745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860398" y="55623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E-Mail</a:t>
            </a:r>
            <a:endParaRPr lang="en-IN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7BC2BF-B913-4BF0-A411-30E0CC9737DB}"/>
              </a:ext>
            </a:extLst>
          </p:cNvPr>
          <p:cNvSpPr txBox="1"/>
          <p:nvPr/>
        </p:nvSpPr>
        <p:spPr>
          <a:xfrm>
            <a:off x="1006919" y="802209"/>
            <a:ext cx="505097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History of email &gt; 50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Computer-based mail and messaging became possible with the advent of </a:t>
            </a:r>
            <a:r>
              <a:rPr lang="en-US" dirty="0">
                <a:hlinkClick r:id="rId2" tooltip="Time-shari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time-sharing</a:t>
            </a:r>
            <a:r>
              <a:rPr lang="en-US" dirty="0"/>
              <a:t> computers in the early 1960s, and informal methods of using shared files to pass messages were soon expanded into the first mail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developers of early mainframes and minicomputers developed similar, but generally incompatible, mail applications. Over time, a complex web of gateways and routing systems linked many of them. Many US universities were part of the </a:t>
            </a:r>
            <a:r>
              <a:rPr lang="en-US" dirty="0">
                <a:hlinkClick r:id="rId3" tooltip="ARPANE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ARPANET</a:t>
            </a:r>
            <a:r>
              <a:rPr lang="en-US" dirty="0"/>
              <a:t>, which aimed at </a:t>
            </a:r>
            <a:r>
              <a:rPr lang="en-US" dirty="0">
                <a:hlinkClick r:id="rId4" tooltip="Software portabilit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software portability</a:t>
            </a:r>
            <a:r>
              <a:rPr lang="en-US" dirty="0"/>
              <a:t> between its systems. That portability helped make the </a:t>
            </a:r>
            <a:r>
              <a:rPr lang="en-US" dirty="0">
                <a:hlinkClick r:id="rId5" tooltip="Simple Mail Transfer Protoco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Simple Mail Transfer Protocol</a:t>
            </a:r>
            <a:r>
              <a:rPr lang="en-US" dirty="0"/>
              <a:t> (SMTP) increasingly influential.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D8797F-63BB-4ACC-B87F-9CCC6424D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20158" y="1960684"/>
            <a:ext cx="3315360" cy="331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E53C6E-4545-89AD-9F9C-333563470C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2298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0133D73-A75C-4FAE-8C6E-F82B2AB92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Internet</a:t>
            </a: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21558D-D60E-D3BD-6D38-55C3B1945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3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860398" y="55623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Internet</a:t>
            </a:r>
            <a:endParaRPr lang="en-IN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7BC2BF-B913-4BF0-A411-30E0CC9737DB}"/>
              </a:ext>
            </a:extLst>
          </p:cNvPr>
          <p:cNvSpPr txBox="1"/>
          <p:nvPr/>
        </p:nvSpPr>
        <p:spPr>
          <a:xfrm>
            <a:off x="406485" y="1859339"/>
            <a:ext cx="50509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 Sharing of information, ideas, or simply words over the World Wide Web, or the Internet.</a:t>
            </a:r>
          </a:p>
          <a:p>
            <a:r>
              <a:rPr lang="en-US" dirty="0"/>
              <a:t>The Internet consists of a worldwide string of connected networks that exchanges data through packet switching using the standardized Internet Protocol Suite (TCP/IP). Unlike before, people can stay at home and be connected to his or her family, friends, and even colleagues from anywhere around the world.</a:t>
            </a:r>
            <a:endParaRPr lang="en-IN" sz="2000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CC7EC9D-B473-45E5-9E07-9005843BD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29500" y="1714499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4383EE-4F86-49F5-2052-BA86779C8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131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2D401-E530-46B0-A47F-AF2364DBB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6617EF-61D4-6048-34D2-718A628A0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2E154B-3C1D-82AD-C8BF-C8ADFAE2C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22EE546B-35D5-DEF4-28DF-4DA182A9A26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38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F33CA9-B237-461B-8BF9-73B9D0080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610" y="1454226"/>
            <a:ext cx="5262390" cy="377878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28F5BBE-AEB9-419F-894E-88B3A12D2BE3}"/>
              </a:ext>
            </a:extLst>
          </p:cNvPr>
          <p:cNvSpPr txBox="1">
            <a:spLocks/>
          </p:cNvSpPr>
          <p:nvPr/>
        </p:nvSpPr>
        <p:spPr>
          <a:xfrm>
            <a:off x="1222248" y="637032"/>
            <a:ext cx="5707362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 cap="all" baseline="0">
                <a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tile tx="6350" ty="-127000" sx="65000" sy="64000" flip="none" algn="tl"/>
                </a:blip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Communication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70DAB3E-1F8A-499D-BC66-D1669677DF7C}"/>
              </a:ext>
            </a:extLst>
          </p:cNvPr>
          <p:cNvSpPr txBox="1">
            <a:spLocks/>
          </p:cNvSpPr>
          <p:nvPr/>
        </p:nvSpPr>
        <p:spPr>
          <a:xfrm>
            <a:off x="1222248" y="1994053"/>
            <a:ext cx="5707362" cy="2908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800" dirty="0"/>
              <a:t>Expressing ideas</a:t>
            </a:r>
          </a:p>
          <a:p>
            <a:r>
              <a:rPr lang="en-IN" sz="2800" dirty="0"/>
              <a:t>Understandings</a:t>
            </a:r>
          </a:p>
          <a:p>
            <a:r>
              <a:rPr lang="en-IN" sz="2800" dirty="0"/>
              <a:t>Verbal</a:t>
            </a:r>
          </a:p>
          <a:p>
            <a:r>
              <a:rPr lang="en-IN" sz="2800" dirty="0"/>
              <a:t>Non-Verbal</a:t>
            </a:r>
          </a:p>
          <a:p>
            <a:r>
              <a:rPr lang="en-IN" sz="2800" dirty="0"/>
              <a:t>Written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FEB593-D727-B1C3-151B-370A90795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515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6D79F0-1E73-45EF-A393-93D63BAA5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Pigeon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4D5F80-9B24-F700-FF76-3106E31D52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746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6D79F0-1E73-45EF-A393-93D63BAA5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1975363"/>
            <a:ext cx="5301185" cy="2907273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921846" y="523179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Pigeon</a:t>
            </a:r>
            <a:endParaRPr lang="en-IN" dirty="0"/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E6DA883A-FE40-4202-95F1-A4F3B3B0E4B9}"/>
              </a:ext>
            </a:extLst>
          </p:cNvPr>
          <p:cNvSpPr txBox="1"/>
          <p:nvPr/>
        </p:nvSpPr>
        <p:spPr>
          <a:xfrm>
            <a:off x="337615" y="1182231"/>
            <a:ext cx="530118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Pigeon post was invented by ALBERT VUONG IN </a:t>
            </a:r>
            <a:r>
              <a:rPr lang="en-US" dirty="0"/>
              <a:t>630 AD.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pigeons were transported to a destination in cages, where they would be attached with messages, then naturally the pigeon would fly back to its home where the owner could read their mail.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 is first form of air mail. Mainly used by the romans at that time. Used by military , etc. Used in II </a:t>
            </a:r>
            <a:r>
              <a:rPr lang="en-IN" dirty="0" err="1"/>
              <a:t>nd</a:t>
            </a:r>
            <a:r>
              <a:rPr lang="en-IN" dirty="0"/>
              <a:t> world war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Advantages: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Reliable -98% 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Cost Effective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They live for 5-18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Disadvantages: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Training – required from experts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Birds can die while transporting the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6660B3-8663-4BAB-2543-35DC95A52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20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392EFB-60D1-4B6D-A5D0-7C0868B6A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1878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176271" y="589280"/>
            <a:ext cx="4113943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Smoke Signal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1764F-6C24-2531-6F93-08BD4084B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1720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392EFB-60D1-4B6D-A5D0-7C0868B6A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314" y="1915504"/>
            <a:ext cx="5370450" cy="3026991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274545" y="594704"/>
            <a:ext cx="4113943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Smoke Signal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9DD517-D688-4940-8CA9-C9B3FD9D0102}"/>
              </a:ext>
            </a:extLst>
          </p:cNvPr>
          <p:cNvSpPr txBox="1"/>
          <p:nvPr/>
        </p:nvSpPr>
        <p:spPr>
          <a:xfrm>
            <a:off x="303236" y="2027104"/>
            <a:ext cx="57927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Oldest form of long distance communication.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Visual communication over long distance.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It is used to alert people if there is any danger or attack.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2EBAA-684F-AB98-E257-D874DB46E2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10633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834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rse code hd image">
            <a:extLst>
              <a:ext uri="{FF2B5EF4-FFF2-40B4-BE49-F238E27FC236}">
                <a16:creationId xmlns:a16="http://schemas.microsoft.com/office/drawing/2014/main" id="{7A2E2130-656C-4B7D-8AD9-AE5F1688C4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629920" y="58928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Morse code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4E8AE7-AD0D-9D01-B6D2-8EEA05A192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55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7FFA44-90BC-424E-8DB3-88EF0B4B11BA}"/>
              </a:ext>
            </a:extLst>
          </p:cNvPr>
          <p:cNvSpPr/>
          <p:nvPr/>
        </p:nvSpPr>
        <p:spPr>
          <a:xfrm>
            <a:off x="-4860398" y="556230"/>
            <a:ext cx="4734560" cy="1320800"/>
          </a:xfrm>
          <a:prstGeom prst="roundRect">
            <a:avLst>
              <a:gd name="adj" fmla="val 146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Morse 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7BC2BF-B913-4BF0-A411-30E0CC9737DB}"/>
              </a:ext>
            </a:extLst>
          </p:cNvPr>
          <p:cNvSpPr txBox="1"/>
          <p:nvPr/>
        </p:nvSpPr>
        <p:spPr>
          <a:xfrm>
            <a:off x="381000" y="1536174"/>
            <a:ext cx="5715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Invented by an American called Samuel Finley Breese Morse, (1791-1872). He was not only an inventor but also a famous painter.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Morse code is a character encoding scheme used in telecommunication that encodes text characters as standardized sequences of two different signal durations called </a:t>
            </a:r>
            <a:r>
              <a:rPr lang="en-US" sz="2000" i="1" dirty="0"/>
              <a:t>dots</a:t>
            </a:r>
            <a:r>
              <a:rPr lang="en-US" sz="2000" dirty="0"/>
              <a:t> and </a:t>
            </a:r>
            <a:r>
              <a:rPr lang="en-US" sz="2000" i="1" dirty="0"/>
              <a:t>dashes</a:t>
            </a:r>
            <a:r>
              <a:rPr lang="en-US" sz="2000" dirty="0"/>
              <a:t> or </a:t>
            </a:r>
            <a:r>
              <a:rPr lang="en-US" sz="2000" i="1" dirty="0" err="1"/>
              <a:t>dits</a:t>
            </a:r>
            <a:r>
              <a:rPr lang="en-US" sz="2000" dirty="0"/>
              <a:t> and </a:t>
            </a:r>
            <a:r>
              <a:rPr lang="en-US" sz="2000" i="1" dirty="0"/>
              <a:t>dahs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Speed of transmit &amp; receive is 20-30 WPM</a:t>
            </a:r>
          </a:p>
        </p:txBody>
      </p:sp>
      <p:pic>
        <p:nvPicPr>
          <p:cNvPr id="5" name="Picture 2" descr="Image result for morse code hd image">
            <a:extLst>
              <a:ext uri="{FF2B5EF4-FFF2-40B4-BE49-F238E27FC236}">
                <a16:creationId xmlns:a16="http://schemas.microsoft.com/office/drawing/2014/main" id="{9C8829CF-5140-45AA-A303-352E750B1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1636" y="1714500"/>
            <a:ext cx="5715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261F39-7C19-83BF-C1E2-B1358C2CD7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11499" y="0"/>
            <a:ext cx="980501" cy="98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15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201</TotalTime>
  <Words>744</Words>
  <Application>Microsoft Office PowerPoint</Application>
  <PresentationFormat>Widescreen</PresentationFormat>
  <Paragraphs>69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Arial</vt:lpstr>
      <vt:lpstr>Calibri</vt:lpstr>
      <vt:lpstr>Rockwell</vt:lpstr>
      <vt:lpstr>Rockwell Condensed</vt:lpstr>
      <vt:lpstr>Wingdings</vt:lpstr>
      <vt:lpstr>Wood Type</vt:lpstr>
      <vt:lpstr>Evolution of Communication Technology from Ancient Times to Modern Times  by NARENDER KESWANI [24]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 of Communication Technology from Ancient Times to Modern Times  by NARENDER KESWANI [24]</dc:title>
  <dc:creator>NARENDER KESWANI</dc:creator>
  <cp:lastModifiedBy>NARENDER KESWANI</cp:lastModifiedBy>
  <cp:revision>1</cp:revision>
  <dcterms:created xsi:type="dcterms:W3CDTF">2022-06-28T18:20:29Z</dcterms:created>
  <dcterms:modified xsi:type="dcterms:W3CDTF">2022-06-28T21:41:42Z</dcterms:modified>
</cp:coreProperties>
</file>

<file path=docProps/thumbnail.jpeg>
</file>